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7"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77" d="100"/>
          <a:sy n="77" d="100"/>
        </p:scale>
        <p:origin x="80"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F3E3920-E2AD-4708-B960-1D1EB70DF53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82F3B60-FCDF-41FB-B21A-90C460BAF9A9}"/>
              </a:ext>
            </a:extLst>
          </p:cNvPr>
          <p:cNvSpPr>
            <a:spLocks noGrp="1"/>
          </p:cNvSpPr>
          <p:nvPr>
            <p:ph type="ctrTitle"/>
          </p:nvPr>
        </p:nvSpPr>
        <p:spPr>
          <a:xfrm>
            <a:off x="513907" y="1960067"/>
            <a:ext cx="9144000" cy="1234596"/>
          </a:xfrm>
        </p:spPr>
        <p:txBody>
          <a:bodyPr anchor="b" anchorCtr="0">
            <a:normAutofit/>
          </a:bodyPr>
          <a:lstStyle>
            <a:lvl1pPr algn="l">
              <a:defRPr sz="4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D643D447-49B3-4B69-B6AB-A8349A6A3DC1}"/>
              </a:ext>
            </a:extLst>
          </p:cNvPr>
          <p:cNvSpPr>
            <a:spLocks noGrp="1"/>
          </p:cNvSpPr>
          <p:nvPr>
            <p:ph type="subTitle" idx="1"/>
          </p:nvPr>
        </p:nvSpPr>
        <p:spPr>
          <a:xfrm>
            <a:off x="513907" y="3286738"/>
            <a:ext cx="6641805" cy="1234596"/>
          </a:xfrm>
        </p:spPr>
        <p:txBody>
          <a:bodyPr/>
          <a:lstStyle>
            <a:lvl1pPr marL="0" indent="0" algn="l">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1736778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9F9FD-745A-4AC1-A64D-263A6584F6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63E995-E9C5-4D56-8A5A-91557EF667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88335C6A-CF89-4431-97B7-F9B055F6A25F}"/>
              </a:ext>
            </a:extLst>
          </p:cNvPr>
          <p:cNvSpPr>
            <a:spLocks noGrp="1"/>
          </p:cNvSpPr>
          <p:nvPr>
            <p:ph type="ftr" sz="quarter" idx="11"/>
          </p:nvPr>
        </p:nvSpPr>
        <p:spPr/>
        <p:txBody>
          <a:bodyPr/>
          <a:lstStyle/>
          <a:p>
            <a:r>
              <a:rPr lang="en-US" dirty="0"/>
              <a:t>New Jersey Human Services</a:t>
            </a:r>
          </a:p>
        </p:txBody>
      </p:sp>
      <p:sp>
        <p:nvSpPr>
          <p:cNvPr id="6" name="Slide Number Placeholder 5">
            <a:extLst>
              <a:ext uri="{FF2B5EF4-FFF2-40B4-BE49-F238E27FC236}">
                <a16:creationId xmlns:a16="http://schemas.microsoft.com/office/drawing/2014/main" id="{4E237E1E-BBDC-439B-BE47-2C1E48991D4D}"/>
              </a:ext>
            </a:extLst>
          </p:cNvPr>
          <p:cNvSpPr>
            <a:spLocks noGrp="1"/>
          </p:cNvSpPr>
          <p:nvPr>
            <p:ph type="sldNum" sz="quarter" idx="12"/>
          </p:nvPr>
        </p:nvSpPr>
        <p:spPr/>
        <p:txBody>
          <a:bodyPr/>
          <a:lstStyle/>
          <a:p>
            <a:fld id="{88E95365-5ACF-4E9F-9EB7-26078C009F5D}" type="slidenum">
              <a:rPr lang="en-US" smtClean="0"/>
              <a:t>‹#›</a:t>
            </a:fld>
            <a:endParaRPr lang="en-US"/>
          </a:p>
        </p:txBody>
      </p:sp>
    </p:spTree>
    <p:extLst>
      <p:ext uri="{BB962C8B-B14F-4D97-AF65-F5344CB8AC3E}">
        <p14:creationId xmlns:p14="http://schemas.microsoft.com/office/powerpoint/2010/main" val="3023411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9C73C37-123F-4DD7-A9A4-5D8ABC8895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22954C2-314D-4115-B196-918FA6EB04F3}"/>
              </a:ext>
            </a:extLst>
          </p:cNvPr>
          <p:cNvSpPr>
            <a:spLocks noGrp="1"/>
          </p:cNvSpPr>
          <p:nvPr>
            <p:ph type="title"/>
          </p:nvPr>
        </p:nvSpPr>
        <p:spPr>
          <a:xfrm>
            <a:off x="831850" y="2032002"/>
            <a:ext cx="9487807" cy="1305605"/>
          </a:xfrm>
        </p:spPr>
        <p:txBody>
          <a:bodyPr anchor="b" anchorCtr="0">
            <a:normAutofit/>
          </a:bodyPr>
          <a:lstStyle>
            <a:lvl1pPr>
              <a:defRPr sz="3600"/>
            </a:lvl1pPr>
          </a:lstStyle>
          <a:p>
            <a:r>
              <a:rPr lang="en-US" dirty="0"/>
              <a:t>Click to edit Master title style</a:t>
            </a:r>
          </a:p>
        </p:txBody>
      </p:sp>
      <p:sp>
        <p:nvSpPr>
          <p:cNvPr id="3" name="Text Placeholder 2">
            <a:extLst>
              <a:ext uri="{FF2B5EF4-FFF2-40B4-BE49-F238E27FC236}">
                <a16:creationId xmlns:a16="http://schemas.microsoft.com/office/drawing/2014/main" id="{477323B0-36C8-4DEA-8A21-A536CA52AC96}"/>
              </a:ext>
            </a:extLst>
          </p:cNvPr>
          <p:cNvSpPr>
            <a:spLocks noGrp="1"/>
          </p:cNvSpPr>
          <p:nvPr>
            <p:ph type="body" idx="1"/>
          </p:nvPr>
        </p:nvSpPr>
        <p:spPr>
          <a:xfrm>
            <a:off x="831850" y="3337607"/>
            <a:ext cx="6461579" cy="1005794"/>
          </a:xfrm>
        </p:spPr>
        <p:txBody>
          <a:bodyPr/>
          <a:lstStyle>
            <a:lvl1pPr marL="0" indent="0">
              <a:buNone/>
              <a:defRPr sz="2400">
                <a:solidFill>
                  <a:schemeClr val="accent5">
                    <a:lumMod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8906989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7BEF8-F85C-4703-B706-41463DB9050C}"/>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4434A9DD-7502-4385-9D2F-4C9879C21D43}"/>
              </a:ext>
            </a:extLst>
          </p:cNvPr>
          <p:cNvSpPr>
            <a:spLocks noGrp="1"/>
          </p:cNvSpPr>
          <p:nvPr>
            <p:ph type="ftr" sz="quarter" idx="11"/>
          </p:nvPr>
        </p:nvSpPr>
        <p:spPr/>
        <p:txBody>
          <a:bodyPr/>
          <a:lstStyle/>
          <a:p>
            <a:r>
              <a:rPr lang="en-US" dirty="0"/>
              <a:t>New Jersey Human Services</a:t>
            </a:r>
          </a:p>
        </p:txBody>
      </p:sp>
      <p:sp>
        <p:nvSpPr>
          <p:cNvPr id="5" name="Slide Number Placeholder 4">
            <a:extLst>
              <a:ext uri="{FF2B5EF4-FFF2-40B4-BE49-F238E27FC236}">
                <a16:creationId xmlns:a16="http://schemas.microsoft.com/office/drawing/2014/main" id="{E3BBB345-54D1-478B-A2B0-FF0B82EF463C}"/>
              </a:ext>
            </a:extLst>
          </p:cNvPr>
          <p:cNvSpPr>
            <a:spLocks noGrp="1"/>
          </p:cNvSpPr>
          <p:nvPr>
            <p:ph type="sldNum" sz="quarter" idx="12"/>
          </p:nvPr>
        </p:nvSpPr>
        <p:spPr/>
        <p:txBody>
          <a:bodyPr/>
          <a:lstStyle/>
          <a:p>
            <a:fld id="{88E95365-5ACF-4E9F-9EB7-26078C009F5D}" type="slidenum">
              <a:rPr lang="en-US" smtClean="0"/>
              <a:t>‹#›</a:t>
            </a:fld>
            <a:endParaRPr lang="en-US"/>
          </a:p>
        </p:txBody>
      </p:sp>
    </p:spTree>
    <p:extLst>
      <p:ext uri="{BB962C8B-B14F-4D97-AF65-F5344CB8AC3E}">
        <p14:creationId xmlns:p14="http://schemas.microsoft.com/office/powerpoint/2010/main" val="1682536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B8E6B80-4739-4F77-891E-FB15C78A070A}"/>
              </a:ext>
            </a:extLst>
          </p:cNvPr>
          <p:cNvSpPr>
            <a:spLocks noGrp="1"/>
          </p:cNvSpPr>
          <p:nvPr>
            <p:ph type="ftr" sz="quarter" idx="11"/>
          </p:nvPr>
        </p:nvSpPr>
        <p:spPr/>
        <p:txBody>
          <a:bodyPr/>
          <a:lstStyle/>
          <a:p>
            <a:r>
              <a:rPr lang="en-US" dirty="0"/>
              <a:t>New Jersey Human Services</a:t>
            </a:r>
          </a:p>
        </p:txBody>
      </p:sp>
      <p:sp>
        <p:nvSpPr>
          <p:cNvPr id="4" name="Slide Number Placeholder 3">
            <a:extLst>
              <a:ext uri="{FF2B5EF4-FFF2-40B4-BE49-F238E27FC236}">
                <a16:creationId xmlns:a16="http://schemas.microsoft.com/office/drawing/2014/main" id="{0F78035B-77FD-47EA-9DC9-3B8DA16257D9}"/>
              </a:ext>
            </a:extLst>
          </p:cNvPr>
          <p:cNvSpPr>
            <a:spLocks noGrp="1"/>
          </p:cNvSpPr>
          <p:nvPr>
            <p:ph type="sldNum" sz="quarter" idx="12"/>
          </p:nvPr>
        </p:nvSpPr>
        <p:spPr/>
        <p:txBody>
          <a:bodyPr/>
          <a:lstStyle/>
          <a:p>
            <a:fld id="{88E95365-5ACF-4E9F-9EB7-26078C009F5D}" type="slidenum">
              <a:rPr lang="en-US" smtClean="0"/>
              <a:t>‹#›</a:t>
            </a:fld>
            <a:endParaRPr lang="en-US"/>
          </a:p>
        </p:txBody>
      </p:sp>
    </p:spTree>
    <p:extLst>
      <p:ext uri="{BB962C8B-B14F-4D97-AF65-F5344CB8AC3E}">
        <p14:creationId xmlns:p14="http://schemas.microsoft.com/office/powerpoint/2010/main" val="30070711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E59A931-A243-4C98-B235-7F7103D51A51}"/>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B9F587EE-8E62-4B3C-B32A-7FA959FDED43}"/>
              </a:ext>
            </a:extLst>
          </p:cNvPr>
          <p:cNvSpPr>
            <a:spLocks noGrp="1"/>
          </p:cNvSpPr>
          <p:nvPr>
            <p:ph type="title"/>
          </p:nvPr>
        </p:nvSpPr>
        <p:spPr>
          <a:xfrm>
            <a:off x="468086"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C67B31-5068-43A7-9E97-8BEA6BD655D6}"/>
              </a:ext>
            </a:extLst>
          </p:cNvPr>
          <p:cNvSpPr>
            <a:spLocks noGrp="1"/>
          </p:cNvSpPr>
          <p:nvPr>
            <p:ph type="body" idx="1"/>
          </p:nvPr>
        </p:nvSpPr>
        <p:spPr>
          <a:xfrm>
            <a:off x="468086" y="1825625"/>
            <a:ext cx="10515600" cy="391114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84B80C3-D15A-4784-BFEC-7D3B76A92659}"/>
              </a:ext>
            </a:extLst>
          </p:cNvPr>
          <p:cNvSpPr>
            <a:spLocks noGrp="1"/>
          </p:cNvSpPr>
          <p:nvPr>
            <p:ph type="ftr" sz="quarter" idx="3"/>
          </p:nvPr>
        </p:nvSpPr>
        <p:spPr>
          <a:xfrm>
            <a:off x="468086" y="6280148"/>
            <a:ext cx="4114800" cy="365125"/>
          </a:xfrm>
          <a:prstGeom prst="rect">
            <a:avLst/>
          </a:prstGeom>
        </p:spPr>
        <p:txBody>
          <a:bodyPr vert="horz" lIns="91440" tIns="45720" rIns="91440" bIns="45720" rtlCol="0" anchor="ctr"/>
          <a:lstStyle>
            <a:lvl1pPr algn="l">
              <a:defRPr sz="1200">
                <a:solidFill>
                  <a:schemeClr val="bg2"/>
                </a:solidFill>
                <a:latin typeface="Arial" panose="020B0604020202020204" pitchFamily="34" charset="0"/>
                <a:cs typeface="Arial" panose="020B0604020202020204" pitchFamily="34" charset="0"/>
              </a:defRPr>
            </a:lvl1pPr>
          </a:lstStyle>
          <a:p>
            <a:r>
              <a:rPr lang="en-US" dirty="0"/>
              <a:t>New Jersey Human Services</a:t>
            </a:r>
          </a:p>
        </p:txBody>
      </p:sp>
      <p:sp>
        <p:nvSpPr>
          <p:cNvPr id="6" name="Slide Number Placeholder 5">
            <a:extLst>
              <a:ext uri="{FF2B5EF4-FFF2-40B4-BE49-F238E27FC236}">
                <a16:creationId xmlns:a16="http://schemas.microsoft.com/office/drawing/2014/main" id="{6D09B39C-3FD8-44D8-ACBC-3896713F7D8B}"/>
              </a:ext>
            </a:extLst>
          </p:cNvPr>
          <p:cNvSpPr>
            <a:spLocks noGrp="1"/>
          </p:cNvSpPr>
          <p:nvPr>
            <p:ph type="sldNum" sz="quarter" idx="4"/>
          </p:nvPr>
        </p:nvSpPr>
        <p:spPr>
          <a:xfrm>
            <a:off x="7826829" y="6280148"/>
            <a:ext cx="2743200" cy="365125"/>
          </a:xfrm>
          <a:prstGeom prst="rect">
            <a:avLst/>
          </a:prstGeom>
        </p:spPr>
        <p:txBody>
          <a:bodyPr vert="horz" lIns="91440" tIns="45720" rIns="91440" bIns="45720" rtlCol="0" anchor="ctr"/>
          <a:lstStyle>
            <a:lvl1pPr algn="r">
              <a:defRPr sz="1200">
                <a:solidFill>
                  <a:schemeClr val="bg2"/>
                </a:solidFill>
                <a:latin typeface="Arial" panose="020B0604020202020204" pitchFamily="34" charset="0"/>
                <a:cs typeface="Arial" panose="020B0604020202020204" pitchFamily="34" charset="0"/>
              </a:defRPr>
            </a:lvl1pPr>
          </a:lstStyle>
          <a:p>
            <a:fld id="{88E95365-5ACF-4E9F-9EB7-26078C009F5D}" type="slidenum">
              <a:rPr lang="en-US" smtClean="0"/>
              <a:pPr/>
              <a:t>‹#›</a:t>
            </a:fld>
            <a:endParaRPr lang="en-US" dirty="0"/>
          </a:p>
        </p:txBody>
      </p:sp>
    </p:spTree>
    <p:extLst>
      <p:ext uri="{BB962C8B-B14F-4D97-AF65-F5344CB8AC3E}">
        <p14:creationId xmlns:p14="http://schemas.microsoft.com/office/powerpoint/2010/main" val="3999958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dt="0"/>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3907" y="1685876"/>
            <a:ext cx="9144000" cy="1234596"/>
          </a:xfrm>
        </p:spPr>
        <p:txBody>
          <a:bodyPr>
            <a:normAutofit/>
          </a:bodyPr>
          <a:lstStyle/>
          <a:p>
            <a:r>
              <a:rPr lang="en-US" dirty="0"/>
              <a:t>Recruitment Strategies</a:t>
            </a:r>
          </a:p>
        </p:txBody>
      </p:sp>
    </p:spTree>
    <p:extLst>
      <p:ext uri="{BB962C8B-B14F-4D97-AF65-F5344CB8AC3E}">
        <p14:creationId xmlns:p14="http://schemas.microsoft.com/office/powerpoint/2010/main" val="17766121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Outreach and Advertising</a:t>
            </a:r>
          </a:p>
        </p:txBody>
      </p:sp>
      <p:sp>
        <p:nvSpPr>
          <p:cNvPr id="3" name="Content Placeholder 2"/>
          <p:cNvSpPr>
            <a:spLocks noGrp="1"/>
          </p:cNvSpPr>
          <p:nvPr>
            <p:ph idx="1"/>
          </p:nvPr>
        </p:nvSpPr>
        <p:spPr/>
        <p:txBody>
          <a:bodyPr>
            <a:normAutofit fontScale="77500" lnSpcReduction="20000"/>
          </a:bodyPr>
          <a:lstStyle/>
          <a:p>
            <a:r>
              <a:rPr lang="en-US" dirty="0"/>
              <a:t>Incorporate information about direct care training and employment into services for unemployed individuals or job seekers</a:t>
            </a:r>
          </a:p>
          <a:p>
            <a:r>
              <a:rPr lang="en-US" dirty="0"/>
              <a:t>Raise awareness of existing training and support programs amongst aspiring workers and employers</a:t>
            </a:r>
          </a:p>
          <a:p>
            <a:r>
              <a:rPr lang="en-US" dirty="0"/>
              <a:t>Create opportunities for individuals with lived experience to enter the workforce</a:t>
            </a:r>
          </a:p>
          <a:p>
            <a:pPr lvl="1"/>
            <a:r>
              <a:rPr lang="en-US" dirty="0"/>
              <a:t>Collaborate with DVRS to recruit individuals with disabilities who may be a good fit for these roles (Pennsylvania)</a:t>
            </a:r>
          </a:p>
          <a:p>
            <a:r>
              <a:rPr lang="en-US" dirty="0"/>
              <a:t>Encourage integration of information about direct care professions into career counseling and readiness programs for middle schools, high schools, and institutions of higher education</a:t>
            </a:r>
          </a:p>
          <a:p>
            <a:pPr lvl="1"/>
            <a:r>
              <a:rPr lang="en-US" dirty="0"/>
              <a:t>Including outreach to vocational technical schools</a:t>
            </a:r>
          </a:p>
          <a:p>
            <a:r>
              <a:rPr lang="en-US" dirty="0"/>
              <a:t>Create a revised job description that reflects skills needed to be a DSP</a:t>
            </a:r>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2</a:t>
            </a:fld>
            <a:endParaRPr lang="en-US"/>
          </a:p>
        </p:txBody>
      </p:sp>
    </p:spTree>
    <p:extLst>
      <p:ext uri="{BB962C8B-B14F-4D97-AF65-F5344CB8AC3E}">
        <p14:creationId xmlns:p14="http://schemas.microsoft.com/office/powerpoint/2010/main" val="30864155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and Career Readiness</a:t>
            </a:r>
          </a:p>
        </p:txBody>
      </p:sp>
      <p:sp>
        <p:nvSpPr>
          <p:cNvPr id="3" name="Content Placeholder 2"/>
          <p:cNvSpPr>
            <a:spLocks noGrp="1"/>
          </p:cNvSpPr>
          <p:nvPr>
            <p:ph idx="1"/>
          </p:nvPr>
        </p:nvSpPr>
        <p:spPr/>
        <p:txBody>
          <a:bodyPr>
            <a:normAutofit lnSpcReduction="10000"/>
          </a:bodyPr>
          <a:lstStyle/>
          <a:p>
            <a:r>
              <a:rPr lang="en-US" dirty="0"/>
              <a:t>Create ongoing process for reviewing training content and protocols, including training focused on individualized client care needs</a:t>
            </a:r>
          </a:p>
          <a:p>
            <a:r>
              <a:rPr lang="en-US" dirty="0"/>
              <a:t>Develop direct care workforce career pathway guides or standardized career pathways for employer use</a:t>
            </a:r>
          </a:p>
          <a:p>
            <a:r>
              <a:rPr lang="en-US" dirty="0"/>
              <a:t>Expand existing training programs and develop new training programs to support direct care workers</a:t>
            </a:r>
          </a:p>
          <a:p>
            <a:r>
              <a:rPr lang="en-US" dirty="0"/>
              <a:t>Translate training and testing materials into commonly spoken languages and offer ESL courses to allow non-English speakers to enter the direct care workforce</a:t>
            </a:r>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3</a:t>
            </a:fld>
            <a:endParaRPr lang="en-US"/>
          </a:p>
        </p:txBody>
      </p:sp>
    </p:spTree>
    <p:extLst>
      <p:ext uri="{BB962C8B-B14F-4D97-AF65-F5344CB8AC3E}">
        <p14:creationId xmlns:p14="http://schemas.microsoft.com/office/powerpoint/2010/main" val="14261441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Revise Onboarding Processes</a:t>
            </a:r>
          </a:p>
        </p:txBody>
      </p:sp>
      <p:sp>
        <p:nvSpPr>
          <p:cNvPr id="3" name="Content Placeholder 2"/>
          <p:cNvSpPr>
            <a:spLocks noGrp="1"/>
          </p:cNvSpPr>
          <p:nvPr>
            <p:ph idx="1"/>
          </p:nvPr>
        </p:nvSpPr>
        <p:spPr/>
        <p:txBody>
          <a:bodyPr>
            <a:normAutofit fontScale="92500" lnSpcReduction="10000"/>
          </a:bodyPr>
          <a:lstStyle/>
          <a:p>
            <a:r>
              <a:rPr lang="en-US" dirty="0"/>
              <a:t>Review contracts of direct care providers funded by states agencies</a:t>
            </a:r>
          </a:p>
          <a:p>
            <a:r>
              <a:rPr lang="en-US" dirty="0"/>
              <a:t>Develop direct care worker matching registry</a:t>
            </a:r>
          </a:p>
          <a:p>
            <a:r>
              <a:rPr lang="en-US" dirty="0"/>
              <a:t>Conduct additional surveys of providers and DSPs to identify barriers to recruitment</a:t>
            </a:r>
          </a:p>
          <a:p>
            <a:r>
              <a:rPr lang="en-US" dirty="0"/>
              <a:t>Review screening and onboarding processes to ensure that unqualified individuals are not hired and that qualified DSPs are not deterred from making it through the hiring process</a:t>
            </a:r>
          </a:p>
          <a:p>
            <a:r>
              <a:rPr lang="en-US" dirty="0"/>
              <a:t>Revisit standards, timelines and guidelines for training new DSPs, including measurement of competencies </a:t>
            </a:r>
            <a:r>
              <a:rPr lang="en-US"/>
              <a:t>and refresher/recurring training protocols</a:t>
            </a:r>
            <a:endParaRPr lang="en-US" dirty="0"/>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4</a:t>
            </a:fld>
            <a:endParaRPr lang="en-US"/>
          </a:p>
        </p:txBody>
      </p:sp>
    </p:spTree>
    <p:extLst>
      <p:ext uri="{BB962C8B-B14F-4D97-AF65-F5344CB8AC3E}">
        <p14:creationId xmlns:p14="http://schemas.microsoft.com/office/powerpoint/2010/main" val="7356324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Providing Recruitment Incentives</a:t>
            </a:r>
          </a:p>
        </p:txBody>
      </p:sp>
      <p:sp>
        <p:nvSpPr>
          <p:cNvPr id="3" name="Content Placeholder 2"/>
          <p:cNvSpPr>
            <a:spLocks noGrp="1"/>
          </p:cNvSpPr>
          <p:nvPr>
            <p:ph idx="1"/>
          </p:nvPr>
        </p:nvSpPr>
        <p:spPr/>
        <p:txBody>
          <a:bodyPr/>
          <a:lstStyle/>
          <a:p>
            <a:r>
              <a:rPr lang="en-US" dirty="0"/>
              <a:t>Provide sign-on bonuses to attract direct care workers to the field</a:t>
            </a:r>
          </a:p>
          <a:p>
            <a:r>
              <a:rPr lang="en-US" dirty="0"/>
              <a:t>Develop or expand apprenticeship programs specific to direct care workers</a:t>
            </a:r>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5</a:t>
            </a:fld>
            <a:endParaRPr lang="en-US"/>
          </a:p>
        </p:txBody>
      </p:sp>
    </p:spTree>
    <p:extLst>
      <p:ext uri="{BB962C8B-B14F-4D97-AF65-F5344CB8AC3E}">
        <p14:creationId xmlns:p14="http://schemas.microsoft.com/office/powerpoint/2010/main" val="14484590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Retention Strategies</a:t>
            </a:r>
          </a:p>
        </p:txBody>
      </p:sp>
      <p:sp>
        <p:nvSpPr>
          <p:cNvPr id="4" name="Footer Placeholder 3"/>
          <p:cNvSpPr>
            <a:spLocks noGrp="1"/>
          </p:cNvSpPr>
          <p:nvPr>
            <p:ph type="ftr" sz="quarter" idx="4294967295"/>
          </p:nvPr>
        </p:nvSpPr>
        <p:spPr>
          <a:xfrm>
            <a:off x="0" y="6280150"/>
            <a:ext cx="4114800" cy="365125"/>
          </a:xfrm>
        </p:spPr>
        <p:txBody>
          <a:bodyPr/>
          <a:lstStyle/>
          <a:p>
            <a:r>
              <a:rPr lang="en-US"/>
              <a:t>New Jersey Human Services</a:t>
            </a:r>
            <a:endParaRPr lang="en-US" dirty="0"/>
          </a:p>
        </p:txBody>
      </p:sp>
      <p:sp>
        <p:nvSpPr>
          <p:cNvPr id="5" name="Slide Number Placeholder 4"/>
          <p:cNvSpPr>
            <a:spLocks noGrp="1"/>
          </p:cNvSpPr>
          <p:nvPr>
            <p:ph type="sldNum" sz="quarter" idx="4294967295"/>
          </p:nvPr>
        </p:nvSpPr>
        <p:spPr>
          <a:xfrm>
            <a:off x="9448800" y="6280150"/>
            <a:ext cx="2743200" cy="365125"/>
          </a:xfrm>
        </p:spPr>
        <p:txBody>
          <a:bodyPr/>
          <a:lstStyle/>
          <a:p>
            <a:fld id="{88E95365-5ACF-4E9F-9EB7-26078C009F5D}" type="slidenum">
              <a:rPr lang="en-US" smtClean="0"/>
              <a:t>6</a:t>
            </a:fld>
            <a:endParaRPr lang="en-US"/>
          </a:p>
        </p:txBody>
      </p:sp>
    </p:spTree>
    <p:extLst>
      <p:ext uri="{BB962C8B-B14F-4D97-AF65-F5344CB8AC3E}">
        <p14:creationId xmlns:p14="http://schemas.microsoft.com/office/powerpoint/2010/main" val="9269731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Empowering Direct Support Professionals</a:t>
            </a:r>
          </a:p>
        </p:txBody>
      </p:sp>
      <p:sp>
        <p:nvSpPr>
          <p:cNvPr id="3" name="Content Placeholder 2"/>
          <p:cNvSpPr>
            <a:spLocks noGrp="1"/>
          </p:cNvSpPr>
          <p:nvPr>
            <p:ph idx="1"/>
          </p:nvPr>
        </p:nvSpPr>
        <p:spPr/>
        <p:txBody>
          <a:bodyPr>
            <a:normAutofit fontScale="77500" lnSpcReduction="20000"/>
          </a:bodyPr>
          <a:lstStyle/>
          <a:p>
            <a:r>
              <a:rPr lang="en-US" dirty="0"/>
              <a:t>Make direct care workers aware of their rights as employees</a:t>
            </a:r>
          </a:p>
          <a:p>
            <a:r>
              <a:rPr lang="en-US" dirty="0"/>
              <a:t>Create benefits coaching programs and online financial forecasting tools for employees using public benefits programs</a:t>
            </a:r>
          </a:p>
          <a:p>
            <a:r>
              <a:rPr lang="en-US" dirty="0"/>
              <a:t>Provide clear expectations of the role, on-the-job training and upskilling opportunities</a:t>
            </a:r>
          </a:p>
          <a:p>
            <a:r>
              <a:rPr lang="en-US" dirty="0"/>
              <a:t>Provide opportunities for feedback and performance reviews, especially for new employees; allow opportunities for employees to provide feedback on management and organizational processes</a:t>
            </a:r>
          </a:p>
          <a:p>
            <a:r>
              <a:rPr lang="en-US" dirty="0"/>
              <a:t>Explore mechanisms for measuring the training standards and quality of providers</a:t>
            </a:r>
          </a:p>
          <a:p>
            <a:r>
              <a:rPr lang="en-US" dirty="0"/>
              <a:t>Explore methods to ensure that state funding is utilized on training and pay for direct care workers, and that there is transparency and tracking to ensure funding is used in this way</a:t>
            </a:r>
          </a:p>
          <a:p>
            <a:pPr marL="0" indent="0">
              <a:buNone/>
            </a:pPr>
            <a:endParaRPr lang="en-US" dirty="0"/>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7</a:t>
            </a:fld>
            <a:endParaRPr lang="en-US"/>
          </a:p>
        </p:txBody>
      </p:sp>
    </p:spTree>
    <p:extLst>
      <p:ext uri="{BB962C8B-B14F-4D97-AF65-F5344CB8AC3E}">
        <p14:creationId xmlns:p14="http://schemas.microsoft.com/office/powerpoint/2010/main" val="2106556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Employer-Focused Strategies</a:t>
            </a:r>
          </a:p>
        </p:txBody>
      </p:sp>
      <p:sp>
        <p:nvSpPr>
          <p:cNvPr id="3" name="Content Placeholder 2"/>
          <p:cNvSpPr>
            <a:spLocks noGrp="1"/>
          </p:cNvSpPr>
          <p:nvPr>
            <p:ph idx="1"/>
          </p:nvPr>
        </p:nvSpPr>
        <p:spPr/>
        <p:txBody>
          <a:bodyPr>
            <a:normAutofit fontScale="77500" lnSpcReduction="20000"/>
          </a:bodyPr>
          <a:lstStyle/>
          <a:p>
            <a:r>
              <a:rPr lang="en-US" dirty="0"/>
              <a:t>Involve direct care workers in governance and policy discussions</a:t>
            </a:r>
          </a:p>
          <a:p>
            <a:r>
              <a:rPr lang="en-US" dirty="0"/>
              <a:t>Set expectations about the role of DCWs by including more information about job functions in onboarding and training</a:t>
            </a:r>
          </a:p>
          <a:p>
            <a:r>
              <a:rPr lang="en-US" dirty="0"/>
              <a:t>Establish Employee Resource Networks</a:t>
            </a:r>
          </a:p>
          <a:p>
            <a:r>
              <a:rPr lang="en-US" dirty="0"/>
              <a:t>Provide employer-sponsored mental health support</a:t>
            </a:r>
          </a:p>
          <a:p>
            <a:r>
              <a:rPr lang="en-US" dirty="0"/>
              <a:t>Provide on-the-job mentoring for new DCWs</a:t>
            </a:r>
          </a:p>
          <a:p>
            <a:r>
              <a:rPr lang="en-US" dirty="0"/>
              <a:t>Allow DCWs flexibility in scheduling shifts and paychecks</a:t>
            </a:r>
          </a:p>
          <a:p>
            <a:r>
              <a:rPr lang="en-US" dirty="0"/>
              <a:t>Optimize onboarding processes for new employees</a:t>
            </a:r>
          </a:p>
          <a:p>
            <a:r>
              <a:rPr lang="en-US" dirty="0"/>
              <a:t>Establish a career ladder with clearly defined pathways to promotion, taking into account specific characteristics of employers</a:t>
            </a:r>
          </a:p>
          <a:p>
            <a:r>
              <a:rPr lang="en-US" dirty="0"/>
              <a:t>Provide direct care workers with different benefit options to choose from</a:t>
            </a:r>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8</a:t>
            </a:fld>
            <a:endParaRPr lang="en-US"/>
          </a:p>
        </p:txBody>
      </p:sp>
    </p:spTree>
    <p:extLst>
      <p:ext uri="{BB962C8B-B14F-4D97-AF65-F5344CB8AC3E}">
        <p14:creationId xmlns:p14="http://schemas.microsoft.com/office/powerpoint/2010/main" val="1277597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Workforce Stability</a:t>
            </a:r>
          </a:p>
        </p:txBody>
      </p:sp>
      <p:sp>
        <p:nvSpPr>
          <p:cNvPr id="3" name="Content Placeholder 2"/>
          <p:cNvSpPr>
            <a:spLocks noGrp="1"/>
          </p:cNvSpPr>
          <p:nvPr>
            <p:ph idx="1"/>
          </p:nvPr>
        </p:nvSpPr>
        <p:spPr/>
        <p:txBody>
          <a:bodyPr/>
          <a:lstStyle/>
          <a:p>
            <a:r>
              <a:rPr lang="en-US" dirty="0"/>
              <a:t>Explore options to reduce the risk of benefits cliffs (e.g. expanding program eligibility, income disregards, transitional benefits)</a:t>
            </a:r>
          </a:p>
          <a:p>
            <a:r>
              <a:rPr lang="en-US" dirty="0"/>
              <a:t>Explore structures for consistent wage increases, such as gradual wage increases tied to experience or training</a:t>
            </a:r>
          </a:p>
          <a:p>
            <a:r>
              <a:rPr lang="en-US" dirty="0"/>
              <a:t>Provide essential supports such as transportation and childcare</a:t>
            </a:r>
          </a:p>
          <a:p>
            <a:r>
              <a:rPr lang="en-US" dirty="0"/>
              <a:t>Encourage employers to take advantage of state programs by implementing incentives such as TA or financial support</a:t>
            </a:r>
          </a:p>
          <a:p>
            <a:endParaRPr lang="en-US" dirty="0"/>
          </a:p>
        </p:txBody>
      </p:sp>
      <p:sp>
        <p:nvSpPr>
          <p:cNvPr id="4" name="Footer Placeholder 3"/>
          <p:cNvSpPr>
            <a:spLocks noGrp="1"/>
          </p:cNvSpPr>
          <p:nvPr>
            <p:ph type="ftr" sz="quarter" idx="11"/>
          </p:nvPr>
        </p:nvSpPr>
        <p:spPr/>
        <p:txBody>
          <a:bodyPr/>
          <a:lstStyle/>
          <a:p>
            <a:r>
              <a:rPr lang="en-US"/>
              <a:t>New Jersey Human Services</a:t>
            </a:r>
            <a:endParaRPr lang="en-US" dirty="0"/>
          </a:p>
        </p:txBody>
      </p:sp>
      <p:sp>
        <p:nvSpPr>
          <p:cNvPr id="5" name="Slide Number Placeholder 4"/>
          <p:cNvSpPr>
            <a:spLocks noGrp="1"/>
          </p:cNvSpPr>
          <p:nvPr>
            <p:ph type="sldNum" sz="quarter" idx="12"/>
          </p:nvPr>
        </p:nvSpPr>
        <p:spPr/>
        <p:txBody>
          <a:bodyPr/>
          <a:lstStyle/>
          <a:p>
            <a:fld id="{88E95365-5ACF-4E9F-9EB7-26078C009F5D}" type="slidenum">
              <a:rPr lang="en-US" smtClean="0"/>
              <a:t>9</a:t>
            </a:fld>
            <a:endParaRPr lang="en-US"/>
          </a:p>
        </p:txBody>
      </p:sp>
    </p:spTree>
    <p:extLst>
      <p:ext uri="{BB962C8B-B14F-4D97-AF65-F5344CB8AC3E}">
        <p14:creationId xmlns:p14="http://schemas.microsoft.com/office/powerpoint/2010/main" val="34619624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1_Office Theme">
  <a:themeElements>
    <a:clrScheme name="NJ Human Services">
      <a:dk1>
        <a:srgbClr val="25326E"/>
      </a:dk1>
      <a:lt1>
        <a:srgbClr val="FFFFFF"/>
      </a:lt1>
      <a:dk2>
        <a:srgbClr val="FFFFFF"/>
      </a:dk2>
      <a:lt2>
        <a:srgbClr val="25326E"/>
      </a:lt2>
      <a:accent1>
        <a:srgbClr val="005BA5"/>
      </a:accent1>
      <a:accent2>
        <a:srgbClr val="23C2EC"/>
      </a:accent2>
      <a:accent3>
        <a:srgbClr val="F05F7A"/>
      </a:accent3>
      <a:accent4>
        <a:srgbClr val="F1BF63"/>
      </a:accent4>
      <a:accent5>
        <a:srgbClr val="E7E6E6"/>
      </a:accent5>
      <a:accent6>
        <a:srgbClr val="757070"/>
      </a:accent6>
      <a:hlink>
        <a:srgbClr val="005BA5"/>
      </a:hlink>
      <a:folHlink>
        <a:srgbClr val="23C2E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594</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1_Office Theme</vt:lpstr>
      <vt:lpstr>Recruitment Strategies</vt:lpstr>
      <vt:lpstr>Outreach and Advertising</vt:lpstr>
      <vt:lpstr>Training and Career Readiness</vt:lpstr>
      <vt:lpstr>Revise Onboarding Processes</vt:lpstr>
      <vt:lpstr>Providing Recruitment Incentives</vt:lpstr>
      <vt:lpstr>Retention Strategies</vt:lpstr>
      <vt:lpstr>Empowering Direct Support Professionals</vt:lpstr>
      <vt:lpstr>Employer-Focused Strategies</vt:lpstr>
      <vt:lpstr>Creating Workforce Stability</vt:lpstr>
    </vt:vector>
  </TitlesOfParts>
  <Company>New Jersey Department of Human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Strategies</dc:title>
  <dc:creator>Teters, Jack</dc:creator>
  <cp:lastModifiedBy>Yana Mermel</cp:lastModifiedBy>
  <cp:revision>11</cp:revision>
  <dcterms:created xsi:type="dcterms:W3CDTF">2026-05-15T18:36:57Z</dcterms:created>
  <dcterms:modified xsi:type="dcterms:W3CDTF">2026-06-13T11:50:55Z</dcterms:modified>
</cp:coreProperties>
</file>